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315" r:id="rId4"/>
    <p:sldId id="308" r:id="rId5"/>
    <p:sldId id="310" r:id="rId6"/>
    <p:sldId id="309" r:id="rId7"/>
    <p:sldId id="258" r:id="rId8"/>
    <p:sldId id="259" r:id="rId9"/>
    <p:sldId id="260" r:id="rId10"/>
    <p:sldId id="287" r:id="rId11"/>
    <p:sldId id="312" r:id="rId12"/>
    <p:sldId id="313" r:id="rId13"/>
    <p:sldId id="261" r:id="rId14"/>
    <p:sldId id="262" r:id="rId15"/>
    <p:sldId id="307" r:id="rId16"/>
    <p:sldId id="299" r:id="rId17"/>
    <p:sldId id="300" r:id="rId18"/>
    <p:sldId id="301" r:id="rId19"/>
    <p:sldId id="294" r:id="rId20"/>
    <p:sldId id="295" r:id="rId21"/>
    <p:sldId id="297" r:id="rId22"/>
    <p:sldId id="296" r:id="rId23"/>
    <p:sldId id="263" r:id="rId24"/>
    <p:sldId id="288" r:id="rId25"/>
    <p:sldId id="289" r:id="rId26"/>
    <p:sldId id="290" r:id="rId27"/>
    <p:sldId id="291" r:id="rId28"/>
    <p:sldId id="292" r:id="rId29"/>
    <p:sldId id="293" r:id="rId30"/>
    <p:sldId id="311" r:id="rId31"/>
    <p:sldId id="264" r:id="rId32"/>
    <p:sldId id="314" r:id="rId33"/>
    <p:sldId id="305" r:id="rId34"/>
    <p:sldId id="306" r:id="rId35"/>
    <p:sldId id="302" r:id="rId36"/>
    <p:sldId id="267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71" autoAdjust="0"/>
  </p:normalViewPr>
  <p:slideViewPr>
    <p:cSldViewPr snapToGrid="0" snapToObjects="1">
      <p:cViewPr varScale="1">
        <p:scale>
          <a:sx n="16" d="100"/>
          <a:sy n="16" d="100"/>
        </p:scale>
        <p:origin x="828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290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FF95E-561D-A24E-B2E1-E0F2F5EEAC2F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D7428-862F-4249-855B-371127F7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4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cattergra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Smooting</a:t>
            </a:r>
            <a:r>
              <a:rPr lang="en-US" dirty="0" smtClean="0"/>
              <a:t> splines partition the data and fit separate piecewise regressions to each section, smoothing them together where then join.</a:t>
            </a:r>
            <a:r>
              <a:rPr lang="en-US" baseline="0" dirty="0" smtClean="0"/>
              <a:t> While </a:t>
            </a:r>
            <a:r>
              <a:rPr lang="en-US" baseline="0" dirty="0" err="1" smtClean="0"/>
              <a:t>localrregression</a:t>
            </a:r>
            <a:r>
              <a:rPr lang="en-US" baseline="0" dirty="0" smtClean="0"/>
              <a:t> essentially fit local polynomial regressions and join them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0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conditional probability of Y=1 given the predictor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1) </a:t>
            </a:r>
            <a:r>
              <a:rPr lang="en-US" dirty="0" err="1" smtClean="0"/>
              <a:t>lineaallow</a:t>
            </a:r>
            <a:r>
              <a:rPr lang="en-US" baseline="0" dirty="0" smtClean="0"/>
              <a:t> us to visually assess the relative contribution of each of the variables (age, and education) have a much higher effect on the probability of being a </a:t>
            </a:r>
            <a:r>
              <a:rPr lang="en-US" baseline="0" dirty="0" err="1" smtClean="0"/>
              <a:t>highr</a:t>
            </a:r>
            <a:r>
              <a:rPr lang="en-US" baseline="0" dirty="0" smtClean="0"/>
              <a:t> earner than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1) line </a:t>
            </a:r>
            <a:r>
              <a:rPr lang="en-US" dirty="0" err="1" smtClean="0"/>
              <a:t>aallow</a:t>
            </a:r>
            <a:r>
              <a:rPr lang="en-US" baseline="0" dirty="0" smtClean="0"/>
              <a:t> us to visually assess the relative contribution of each of the variables (age, and education) have a much higher effect on the probability of being a </a:t>
            </a:r>
            <a:r>
              <a:rPr lang="en-US" baseline="0" dirty="0" err="1" smtClean="0"/>
              <a:t>highr</a:t>
            </a:r>
            <a:r>
              <a:rPr lang="en-US" baseline="0" dirty="0" smtClean="0"/>
              <a:t> earner than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1) </a:t>
            </a:r>
            <a:r>
              <a:rPr lang="en-US" smtClean="0"/>
              <a:t>lineaallow</a:t>
            </a:r>
            <a:r>
              <a:rPr lang="en-US" baseline="0" dirty="0" smtClean="0"/>
              <a:t> us to visually assess the relative contribution of each of the variables (age, and education) have a much higher effect on the probability of being a </a:t>
            </a:r>
            <a:r>
              <a:rPr lang="en-US" baseline="0" dirty="0" err="1" smtClean="0"/>
              <a:t>highr</a:t>
            </a:r>
            <a:r>
              <a:rPr lang="en-US" baseline="0" dirty="0" smtClean="0"/>
              <a:t> earner than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1) </a:t>
            </a:r>
            <a:r>
              <a:rPr lang="en-US" smtClean="0"/>
              <a:t>lineaallow</a:t>
            </a:r>
            <a:r>
              <a:rPr lang="en-US" baseline="0" dirty="0" smtClean="0"/>
              <a:t> us to visually assess the relative contribution of each of the variables (age, and education) have a much higher effect on the probability of being a </a:t>
            </a:r>
            <a:r>
              <a:rPr lang="en-US" baseline="0" dirty="0" err="1" smtClean="0"/>
              <a:t>highr</a:t>
            </a:r>
            <a:r>
              <a:rPr lang="en-US" baseline="0" dirty="0" smtClean="0"/>
              <a:t> earner than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 model is easy/ simple to fit, results are easy to understand/interpret, and there</a:t>
            </a:r>
            <a:r>
              <a:rPr lang="en-US" baseline="0" dirty="0" smtClean="0"/>
              <a:t> is a wide variety of techniques used for test in the assumptions involved.</a:t>
            </a:r>
          </a:p>
          <a:p>
            <a:r>
              <a:rPr lang="en-US" baseline="0" dirty="0" smtClean="0"/>
              <a:t>-linear model should not be </a:t>
            </a:r>
            <a:r>
              <a:rPr lang="en-US" baseline="0" dirty="0" err="1" smtClean="0"/>
              <a:t>apllied</a:t>
            </a:r>
            <a:r>
              <a:rPr lang="en-US" baseline="0" dirty="0" smtClean="0"/>
              <a:t>/used in cases of an intrinsic non linearity of </a:t>
            </a:r>
            <a:r>
              <a:rPr lang="en-US" baseline="0" dirty="0" err="1" smtClean="0"/>
              <a:t>dats</a:t>
            </a:r>
            <a:endParaRPr lang="en-US" baseline="0" dirty="0" smtClean="0"/>
          </a:p>
          <a:p>
            <a:r>
              <a:rPr lang="en-US" baseline="0" dirty="0" smtClean="0"/>
              <a:t>-non parametric regression provide a useful way to enhance scatterplot to display underlying structure of the data , play an important role in </a:t>
            </a:r>
            <a:r>
              <a:rPr lang="en-US" baseline="0" dirty="0" err="1" smtClean="0"/>
              <a:t>diagnosistic</a:t>
            </a:r>
            <a:r>
              <a:rPr lang="en-US" baseline="0" dirty="0" smtClean="0"/>
              <a:t> plots</a:t>
            </a:r>
          </a:p>
          <a:p>
            <a:r>
              <a:rPr lang="en-US" baseline="0" dirty="0" smtClean="0"/>
              <a:t>-entirely relaxing the linearity assumption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26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weighted smoothing scatterplot</a:t>
            </a:r>
          </a:p>
          <a:p>
            <a:r>
              <a:rPr lang="en-US" dirty="0" smtClean="0"/>
              <a:t>Local regression: later generalization of Loess</a:t>
            </a:r>
          </a:p>
          <a:p>
            <a:r>
              <a:rPr lang="en-US" dirty="0" err="1" smtClean="0"/>
              <a:t>Locfit</a:t>
            </a:r>
            <a:r>
              <a:rPr lang="en-US" dirty="0" smtClean="0"/>
              <a:t> use local AIC to get best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4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Generalized linear more</a:t>
            </a:r>
            <a:r>
              <a:rPr lang="en-US" baseline="0" dirty="0" smtClean="0"/>
              <a:t> familiar and easier interpretable, GAM is conceptually straight forward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 is polynomial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Span is the fraction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7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Weighted least square regression a</a:t>
            </a:r>
            <a:r>
              <a:rPr lang="en-US" baseline="0" dirty="0" smtClean="0"/>
              <a:t> solution to </a:t>
            </a:r>
            <a:r>
              <a:rPr lang="en-US" baseline="0" dirty="0" err="1" smtClean="0"/>
              <a:t>heteroscasticity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Imp generalization about local regression is Fitting a multiple linear model that is global in some variables and local in another</a:t>
            </a:r>
          </a:p>
          <a:p>
            <a:r>
              <a:rPr lang="en-US" baseline="0" dirty="0" smtClean="0"/>
              <a:t>Also it generalizes very naturally when we want to fit a model in relation to tow variables x1, x2 rather than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3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Span s is like lambda </a:t>
            </a:r>
            <a:r>
              <a:rPr lang="en-US" dirty="0" err="1" smtClean="0"/>
              <a:t>tunning</a:t>
            </a:r>
            <a:r>
              <a:rPr lang="en-US" dirty="0" smtClean="0"/>
              <a:t> parameter. It determine the flexibility of our model.</a:t>
            </a:r>
          </a:p>
          <a:p>
            <a:r>
              <a:rPr lang="en-US" dirty="0" smtClean="0"/>
              <a:t>More global fit –all training set</a:t>
            </a:r>
          </a:p>
          <a:p>
            <a:r>
              <a:rPr lang="en-US" dirty="0" smtClean="0"/>
              <a:t>Specify directly When you write the program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Span is too small (</a:t>
            </a:r>
            <a:r>
              <a:rPr lang="en-US" dirty="0" err="1" smtClean="0"/>
              <a:t>insuffieicnt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fall within the window) curve with a lot of noise. A large</a:t>
            </a:r>
            <a:r>
              <a:rPr lang="en-US" baseline="0" dirty="0" smtClean="0"/>
              <a:t> variance</a:t>
            </a:r>
          </a:p>
          <a:p>
            <a:r>
              <a:rPr lang="en-US" baseline="0" dirty="0" smtClean="0"/>
              <a:t>While span too large, the regression will be </a:t>
            </a:r>
            <a:r>
              <a:rPr lang="en-US" baseline="0" dirty="0" err="1" smtClean="0"/>
              <a:t>oversmoothed</a:t>
            </a:r>
            <a:r>
              <a:rPr lang="en-US" baseline="0" dirty="0" smtClean="0"/>
              <a:t> and thus local polynomial may not fit the data well –large bias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Typically s is chosen by trial and error until most</a:t>
            </a:r>
            <a:r>
              <a:rPr lang="en-US" baseline="0" dirty="0" smtClean="0"/>
              <a:t> of the noise removed </a:t>
            </a:r>
            <a:r>
              <a:rPr lang="en-US" dirty="0" smtClean="0"/>
              <a:t>or more systematically using loess regression (range.3-.8)</a:t>
            </a:r>
          </a:p>
          <a:p>
            <a:r>
              <a:rPr lang="en-US" dirty="0" smtClean="0"/>
              <a:t>We want the smoothest fit with the smallest s .</a:t>
            </a:r>
          </a:p>
          <a:p>
            <a:r>
              <a:rPr lang="en-US" dirty="0" smtClean="0"/>
              <a:t>Loess s is .75, </a:t>
            </a:r>
            <a:r>
              <a:rPr lang="en-US" dirty="0" err="1" smtClean="0"/>
              <a:t>lowess</a:t>
            </a:r>
            <a:r>
              <a:rPr lang="en-US" dirty="0" smtClean="0"/>
              <a:t> f=2/3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 of polynomial is also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affect bias variance tradeoff – higher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polynomia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less bias high variability because more co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efficients</a:t>
            </a:r>
            <a:endParaRPr lang="en-US" dirty="0" smtClean="0"/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the 2 commons local regressions one.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Quadratic is loess, Linear 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Loewss</a:t>
            </a:r>
            <a:r>
              <a:rPr lang="en-US" baseline="0" dirty="0" smtClean="0"/>
              <a:t>: </a:t>
            </a:r>
          </a:p>
          <a:p>
            <a:r>
              <a:rPr lang="en-US" baseline="0" dirty="0" smtClean="0"/>
              <a:t>-local linear has more bias but less variance especially at the boundaries. Cubic and higher not improve the fit that much</a:t>
            </a:r>
          </a:p>
          <a:p>
            <a:r>
              <a:rPr lang="en-US" baseline="0" dirty="0" smtClean="0"/>
              <a:t>Therefore it is best to chose less degree of </a:t>
            </a:r>
            <a:r>
              <a:rPr lang="en-US" baseline="0" dirty="0" err="1" smtClean="0"/>
              <a:t>polynomia</a:t>
            </a:r>
            <a:r>
              <a:rPr lang="en-US" baseline="0" dirty="0" smtClean="0"/>
              <a:t> than the best bandwidth</a:t>
            </a:r>
          </a:p>
          <a:p>
            <a:r>
              <a:rPr lang="en-US" baseline="0" dirty="0" smtClean="0"/>
              <a:t>Wikipedia is 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smooth curve through a set of data points obtained with this statistical technique is called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Loess Curve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particularly when each smoothed value is given by a weighted quadratic least squares regression over the span of values of the y-axis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cattergram"/>
              </a:rPr>
              <a:t>scattergram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criterion variable. When each smoothed value is given by a weighted linear least squares regression over the span, this is known as 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however, some authorities treat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Loess as synonyms.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2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 found by </a:t>
            </a:r>
            <a:r>
              <a:rPr lang="en-US" dirty="0" err="1" smtClean="0"/>
              <a:t>hastie</a:t>
            </a:r>
            <a:r>
              <a:rPr lang="en-US" dirty="0" smtClean="0"/>
              <a:t> and </a:t>
            </a:r>
            <a:r>
              <a:rPr lang="en-US" dirty="0" err="1" smtClean="0"/>
              <a:t>Tibshirani</a:t>
            </a:r>
            <a:r>
              <a:rPr lang="en-US" dirty="0" smtClean="0"/>
              <a:t> in 1990 (2 of the authors of the book)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66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Previuos</a:t>
            </a:r>
            <a:r>
              <a:rPr lang="en-US" dirty="0" smtClean="0"/>
              <a:t> approaches explain single predictor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 is unspecified</a:t>
            </a:r>
            <a:r>
              <a:rPr lang="en-US" baseline="0" dirty="0" smtClean="0"/>
              <a:t> parametric function could be a non linear form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Fj’s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Arbitary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univariate</a:t>
            </a:r>
            <a:r>
              <a:rPr lang="en-US" baseline="0" dirty="0" smtClean="0"/>
              <a:t> function, one for each variable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Ripley (2002, Section 11.5) make an interesting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nonlinear models into those that are less flexible but under full user control (fully parametric), and those that are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box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niques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highly flexible and fully automatic: stuff goes in, stuff comes out, but we’re not privy to the specifics29.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examples of the latter that they provide are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pursuit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models, t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6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are </a:t>
            </a:r>
            <a:r>
              <a:rPr lang="en-US" dirty="0" err="1" smtClean="0"/>
              <a:t>additve</a:t>
            </a:r>
            <a:r>
              <a:rPr lang="en-US" dirty="0" smtClean="0"/>
              <a:t> function: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0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differneces</a:t>
            </a:r>
            <a:r>
              <a:rPr lang="en-US" dirty="0" smtClean="0"/>
              <a:t> are small between natural and smoothing splines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D7428-862F-4249-855B-371127F7D1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8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2F117A1-74F4-A245-A613-3F73617BE75C}" type="datetimeFigureOut">
              <a:rPr lang="en-US" smtClean="0"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CD18940-A084-BE4E-8BAB-75C111D28D1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Loc</a:t>
            </a:r>
            <a:r>
              <a:rPr lang="en-US" dirty="0" smtClean="0"/>
              <a:t>al Re</a:t>
            </a:r>
            <a:r>
              <a:rPr lang="en-US" dirty="0" smtClean="0">
                <a:solidFill>
                  <a:srgbClr val="000000"/>
                </a:solidFill>
              </a:rPr>
              <a:t>gres</a:t>
            </a:r>
            <a:r>
              <a:rPr lang="en-US" dirty="0" smtClean="0"/>
              <a:t>sion </a:t>
            </a:r>
            <a:r>
              <a:rPr lang="en-US" dirty="0" smtClean="0">
                <a:solidFill>
                  <a:srgbClr val="000000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Gen</a:t>
            </a:r>
            <a:r>
              <a:rPr lang="en-US" dirty="0" smtClean="0"/>
              <a:t>era</a:t>
            </a:r>
            <a:r>
              <a:rPr lang="en-US" dirty="0" smtClean="0">
                <a:solidFill>
                  <a:srgbClr val="000000"/>
                </a:solidFill>
              </a:rPr>
              <a:t>lized</a:t>
            </a:r>
            <a:r>
              <a:rPr lang="en-US" dirty="0" smtClean="0"/>
              <a:t> Add</a:t>
            </a:r>
            <a:r>
              <a:rPr lang="en-US" dirty="0" smtClean="0">
                <a:solidFill>
                  <a:srgbClr val="000000"/>
                </a:solidFill>
              </a:rPr>
              <a:t>itive </a:t>
            </a:r>
            <a:r>
              <a:rPr lang="en-US" dirty="0" smtClean="0"/>
              <a:t>Mo</a:t>
            </a:r>
            <a:r>
              <a:rPr lang="en-US" dirty="0" smtClean="0">
                <a:solidFill>
                  <a:srgbClr val="000000"/>
                </a:solidFill>
              </a:rPr>
              <a:t>dels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4186518"/>
            <a:ext cx="8307387" cy="75303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Ragheed Al-Dulaimi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0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8779" r="-28779"/>
          <a:stretch>
            <a:fillRect/>
          </a:stretch>
        </p:blipFill>
        <p:spPr>
          <a:xfrm>
            <a:off x="-1707118" y="1398494"/>
            <a:ext cx="10595623" cy="4452691"/>
          </a:xfrm>
        </p:spPr>
      </p:pic>
      <p:sp>
        <p:nvSpPr>
          <p:cNvPr id="6" name="TextBox 5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8" y="1398494"/>
            <a:ext cx="7150455" cy="4886325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6" y="1857375"/>
            <a:ext cx="6133019" cy="416718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41006" r="-41006"/>
          <a:stretch>
            <a:fillRect/>
          </a:stretch>
        </p:blipFill>
        <p:spPr>
          <a:xfrm>
            <a:off x="810080" y="2962713"/>
            <a:ext cx="7262772" cy="3052098"/>
          </a:xfrm>
        </p:spPr>
      </p:pic>
      <p:sp>
        <p:nvSpPr>
          <p:cNvPr id="4" name="TextBox 3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see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Additive Models (GAMs)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Fitting a flexible prediction of response Y based on multiple predictors</a:t>
            </a:r>
          </a:p>
          <a:p>
            <a:r>
              <a:rPr lang="en-US" dirty="0" smtClean="0"/>
              <a:t>Can be based on any of the previous methods (building blocks)</a:t>
            </a:r>
          </a:p>
          <a:p>
            <a:r>
              <a:rPr lang="en-US" dirty="0" smtClean="0"/>
              <a:t>Extension of multiple linear model.</a:t>
            </a:r>
          </a:p>
          <a:p>
            <a:r>
              <a:rPr lang="en-US" dirty="0" smtClean="0"/>
              <a:t>Allow non-linear function of each predictor, while it maintain </a:t>
            </a:r>
            <a:r>
              <a:rPr lang="en-US" b="1" dirty="0" err="1" smtClean="0"/>
              <a:t>additivity</a:t>
            </a:r>
            <a:endParaRPr lang="en-US" b="1" dirty="0" smtClean="0"/>
          </a:p>
          <a:p>
            <a:r>
              <a:rPr lang="en-US" dirty="0" smtClean="0"/>
              <a:t>Can be applied for quantitative and qualitative response variable.</a:t>
            </a:r>
          </a:p>
          <a:p>
            <a:r>
              <a:rPr lang="en-US" dirty="0" smtClean="0"/>
              <a:t>A useful compromise between linear (relatively inflexible) and non parametric models (random forest, boosting.. Which are more flexible)</a:t>
            </a:r>
          </a:p>
        </p:txBody>
      </p:sp>
    </p:spTree>
    <p:extLst>
      <p:ext uri="{BB962C8B-B14F-4D97-AF65-F5344CB8AC3E}">
        <p14:creationId xmlns:p14="http://schemas.microsoft.com/office/powerpoint/2010/main" val="42937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235" r="-31235"/>
          <a:stretch>
            <a:fillRect/>
          </a:stretch>
        </p:blipFill>
        <p:spPr>
          <a:xfrm>
            <a:off x="415925" y="2611751"/>
            <a:ext cx="8308975" cy="3491753"/>
          </a:xfrm>
        </p:spPr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2077" r="-62077"/>
          <a:stretch>
            <a:fillRect/>
          </a:stretch>
        </p:blipFill>
        <p:spPr>
          <a:xfrm>
            <a:off x="189777" y="2599765"/>
            <a:ext cx="8308975" cy="3491753"/>
          </a:xfrm>
        </p:spPr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1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3185" r="-4318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0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3253" r="-3325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GAMs for regression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5"/>
            <a:ext cx="8308975" cy="383850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natural way to extend the multiple regression models</a:t>
            </a:r>
          </a:p>
          <a:p>
            <a:endParaRPr lang="en-US" dirty="0"/>
          </a:p>
          <a:p>
            <a:r>
              <a:rPr lang="en-US" dirty="0" smtClean="0"/>
              <a:t>While in GAMs, we calculate a separate </a:t>
            </a:r>
            <a:r>
              <a:rPr lang="en-US" dirty="0" err="1" smtClean="0">
                <a:latin typeface="Apple Chancery"/>
                <a:cs typeface="Apple Chancery"/>
              </a:rPr>
              <a:t>f</a:t>
            </a:r>
            <a:r>
              <a:rPr lang="en-US" baseline="-25000" dirty="0" err="1" smtClean="0">
                <a:latin typeface="Apple Chancery"/>
                <a:cs typeface="Apple Chancery"/>
              </a:rPr>
              <a:t>j</a:t>
            </a:r>
            <a:r>
              <a:rPr lang="en-US" dirty="0" smtClean="0"/>
              <a:t> for each </a:t>
            </a:r>
            <a:r>
              <a:rPr lang="en-US" dirty="0" err="1" smtClean="0">
                <a:latin typeface="Apple Chancery"/>
                <a:cs typeface="Apple Chancery"/>
              </a:rPr>
              <a:t>X</a:t>
            </a:r>
            <a:r>
              <a:rPr lang="en-US" baseline="-25000" dirty="0" err="1" smtClean="0">
                <a:latin typeface="Apple Chancery"/>
                <a:cs typeface="Apple Chancery"/>
              </a:rPr>
              <a:t>j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This GAM model </a:t>
            </a:r>
            <a:r>
              <a:rPr lang="en-US" dirty="0" smtClean="0"/>
              <a:t>could be  </a:t>
            </a:r>
            <a:r>
              <a:rPr lang="en-US" dirty="0"/>
              <a:t>a big regression matrix of </a:t>
            </a:r>
            <a:r>
              <a:rPr lang="en-US" dirty="0" smtClean="0"/>
              <a:t>any set of basic functions such as spline </a:t>
            </a:r>
            <a:r>
              <a:rPr lang="en-US" dirty="0"/>
              <a:t>basic </a:t>
            </a:r>
            <a:r>
              <a:rPr lang="en-US" dirty="0" smtClean="0"/>
              <a:t>variables </a:t>
            </a:r>
            <a:r>
              <a:rPr lang="en-US" dirty="0"/>
              <a:t>and dummy variables </a:t>
            </a:r>
            <a:r>
              <a:rPr lang="en-US" dirty="0" smtClean="0"/>
              <a:t>, we could also use polynomial or local regression.</a:t>
            </a:r>
          </a:p>
          <a:p>
            <a:r>
              <a:rPr lang="en-US" dirty="0"/>
              <a:t>Smoothness of </a:t>
            </a:r>
            <a:r>
              <a:rPr lang="en-US" dirty="0" err="1"/>
              <a:t>fj</a:t>
            </a:r>
            <a:r>
              <a:rPr lang="en-US" dirty="0"/>
              <a:t> for </a:t>
            </a:r>
            <a:r>
              <a:rPr lang="en-US" dirty="0" err="1"/>
              <a:t>Xj</a:t>
            </a:r>
            <a:r>
              <a:rPr lang="en-US" dirty="0"/>
              <a:t> variable summarized using degree of freedom.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75" y="2913200"/>
            <a:ext cx="5257777" cy="67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675" y="3872561"/>
            <a:ext cx="5753317" cy="12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820719"/>
          </a:xfrm>
        </p:spPr>
        <p:txBody>
          <a:bodyPr/>
          <a:lstStyle/>
          <a:p>
            <a:r>
              <a:rPr lang="en-US" dirty="0" smtClean="0"/>
              <a:t>Intro to Local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method to fit flexible  non-linear function </a:t>
            </a:r>
          </a:p>
          <a:p>
            <a:r>
              <a:rPr lang="en-US" dirty="0" smtClean="0"/>
              <a:t>Involve computing the fit at a target point </a:t>
            </a:r>
            <a:r>
              <a:rPr lang="en-US" dirty="0">
                <a:latin typeface="Apple Chancery"/>
                <a:cs typeface="Apple Chancery"/>
              </a:rPr>
              <a:t>X</a:t>
            </a:r>
            <a:r>
              <a:rPr lang="en-US" baseline="-25000" dirty="0">
                <a:latin typeface="+mj-lt"/>
                <a:cs typeface="Apple Chancery"/>
              </a:rPr>
              <a:t>0</a:t>
            </a:r>
            <a:r>
              <a:rPr lang="en-US" baseline="-25000" dirty="0" smtClean="0"/>
              <a:t>  </a:t>
            </a:r>
            <a:r>
              <a:rPr lang="en-US" dirty="0" smtClean="0"/>
              <a:t>using the </a:t>
            </a:r>
            <a:r>
              <a:rPr lang="en-US" b="1" dirty="0" smtClean="0"/>
              <a:t>nearby</a:t>
            </a:r>
            <a:r>
              <a:rPr lang="en-US" dirty="0" smtClean="0"/>
              <a:t> </a:t>
            </a:r>
            <a:r>
              <a:rPr lang="en-US" b="1" dirty="0" smtClean="0"/>
              <a:t>observation</a:t>
            </a:r>
            <a:r>
              <a:rPr lang="en-US" dirty="0" smtClean="0"/>
              <a:t> </a:t>
            </a:r>
            <a:r>
              <a:rPr lang="en-US" dirty="0"/>
              <a:t>only </a:t>
            </a:r>
            <a:r>
              <a:rPr lang="en-US" dirty="0" smtClean="0"/>
              <a:t>(</a:t>
            </a:r>
            <a:r>
              <a:rPr lang="en-US" dirty="0"/>
              <a:t>training </a:t>
            </a:r>
            <a:r>
              <a:rPr lang="en-US" dirty="0" smtClean="0"/>
              <a:t>points) </a:t>
            </a:r>
          </a:p>
          <a:p>
            <a:r>
              <a:rPr lang="en-US" dirty="0" smtClean="0"/>
              <a:t>Similar to splines, but differs in :</a:t>
            </a:r>
          </a:p>
          <a:p>
            <a:pPr lvl="1"/>
            <a:r>
              <a:rPr lang="en-US" dirty="0" smtClean="0"/>
              <a:t>The regions are allowed to overlap (very smooth overlap)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45" b="1445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 flipV="1">
            <a:off x="3080239" y="6014730"/>
            <a:ext cx="452546" cy="291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824750" y="6087890"/>
            <a:ext cx="467146" cy="2188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7468" y="6253523"/>
            <a:ext cx="23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natural spline (4,5 </a:t>
            </a:r>
            <a:r>
              <a:rPr lang="en-US" b="1" dirty="0" err="1" smtClean="0">
                <a:solidFill>
                  <a:srgbClr val="FF0000"/>
                </a:solidFill>
              </a:rPr>
              <a:t>df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27" y="2756646"/>
            <a:ext cx="8308975" cy="3491753"/>
          </a:xfrm>
        </p:spPr>
        <p:txBody>
          <a:bodyPr/>
          <a:lstStyle/>
          <a:p>
            <a:r>
              <a:rPr lang="en-US" dirty="0" smtClean="0"/>
              <a:t>In smoothing spline, GAM can not  used least squares but </a:t>
            </a:r>
            <a:r>
              <a:rPr lang="en-US" b="1" dirty="0" err="1" smtClean="0"/>
              <a:t>backfitting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Fit a model involve multiple predictor, by </a:t>
            </a:r>
            <a:r>
              <a:rPr lang="en-US" dirty="0" err="1" smtClean="0"/>
              <a:t>repatedly</a:t>
            </a:r>
            <a:r>
              <a:rPr lang="en-US" dirty="0" smtClean="0"/>
              <a:t> updating the fit for each predictor in turn, keeping the others constant .</a:t>
            </a:r>
          </a:p>
          <a:p>
            <a:r>
              <a:rPr lang="en-US" dirty="0" smtClean="0"/>
              <a:t>We apply a fitting method for the particular variable to partial residual</a:t>
            </a:r>
          </a:p>
          <a:p>
            <a:endParaRPr lang="en-US" dirty="0"/>
          </a:p>
          <a:p>
            <a:r>
              <a:rPr lang="en-US" dirty="0" smtClean="0"/>
              <a:t>Fit </a:t>
            </a:r>
            <a:r>
              <a:rPr lang="en-US" dirty="0">
                <a:latin typeface="Apple Chancery"/>
                <a:cs typeface="Apple Chancery"/>
              </a:rPr>
              <a:t>f</a:t>
            </a:r>
            <a:r>
              <a:rPr lang="en-US" baseline="-25000" dirty="0" smtClean="0"/>
              <a:t>3</a:t>
            </a:r>
            <a:r>
              <a:rPr lang="en-US" dirty="0" smtClean="0"/>
              <a:t> by treating this residual as a response variable in a non-linear regression on </a:t>
            </a:r>
            <a:r>
              <a:rPr lang="en-US" dirty="0" smtClean="0">
                <a:latin typeface="Apple Chancery"/>
                <a:cs typeface="Apple Chancery"/>
              </a:rPr>
              <a:t>X</a:t>
            </a:r>
            <a:r>
              <a:rPr lang="en-US" baseline="-25000" dirty="0" smtClean="0"/>
              <a:t>3 </a:t>
            </a:r>
            <a:r>
              <a:rPr lang="en-US" dirty="0" smtClean="0"/>
              <a:t>[we know </a:t>
            </a:r>
            <a:r>
              <a:rPr lang="en-US" dirty="0" smtClean="0">
                <a:latin typeface="Apple Chancery"/>
                <a:cs typeface="Apple Chancery"/>
              </a:rPr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, </a:t>
            </a:r>
            <a:r>
              <a:rPr lang="en-US" dirty="0" smtClean="0">
                <a:latin typeface="Apple Chancery"/>
                <a:cs typeface="Apple Chancery"/>
              </a:rPr>
              <a:t>f</a:t>
            </a:r>
            <a:r>
              <a:rPr lang="en-US" baseline="-25000" dirty="0" smtClean="0"/>
              <a:t>2</a:t>
            </a:r>
            <a:r>
              <a:rPr lang="en-US" dirty="0" smtClean="0"/>
              <a:t>  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88" y="4671762"/>
            <a:ext cx="3901319" cy="5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524" r="1524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V="1">
            <a:off x="3912340" y="5941898"/>
            <a:ext cx="452547" cy="291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853082" y="5948306"/>
            <a:ext cx="452546" cy="291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7468" y="6253523"/>
            <a:ext cx="274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Smoothing spline (4, 5 </a:t>
            </a:r>
            <a:r>
              <a:rPr lang="en-US" b="1" dirty="0" err="1" smtClean="0">
                <a:solidFill>
                  <a:srgbClr val="FF0000"/>
                </a:solidFill>
              </a:rPr>
              <a:t>df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GAMs for Classification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6"/>
            <a:ext cx="8308975" cy="3648634"/>
          </a:xfrm>
        </p:spPr>
        <p:txBody>
          <a:bodyPr/>
          <a:lstStyle/>
          <a:p>
            <a:r>
              <a:rPr lang="en-US" dirty="0" smtClean="0"/>
              <a:t>Qualitative Y: Zero or 1</a:t>
            </a:r>
          </a:p>
          <a:p>
            <a:r>
              <a:rPr lang="en-US" dirty="0" smtClean="0"/>
              <a:t>P(x)= </a:t>
            </a:r>
            <a:r>
              <a:rPr lang="en-US" dirty="0" err="1" smtClean="0"/>
              <a:t>Pr</a:t>
            </a:r>
            <a:r>
              <a:rPr lang="en-US" dirty="0" smtClean="0"/>
              <a:t>(Y=1 | x)</a:t>
            </a:r>
          </a:p>
          <a:p>
            <a:r>
              <a:rPr lang="en-US" dirty="0" smtClean="0"/>
              <a:t>While in logistic regression, the </a:t>
            </a:r>
            <a:r>
              <a:rPr lang="en-US" dirty="0" err="1" smtClean="0"/>
              <a:t>logit</a:t>
            </a:r>
            <a:r>
              <a:rPr lang="en-US" dirty="0" smtClean="0"/>
              <a:t> is a linear function of the predictors:</a:t>
            </a:r>
          </a:p>
          <a:p>
            <a:endParaRPr lang="en-US" dirty="0"/>
          </a:p>
          <a:p>
            <a:r>
              <a:rPr lang="en-US" dirty="0" smtClean="0"/>
              <a:t> In GAM, we use non linear relationship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1" y="4264245"/>
            <a:ext cx="5171436" cy="655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149" y="5226533"/>
            <a:ext cx="4611714" cy="82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5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733123"/>
          </a:xfrm>
        </p:spPr>
        <p:txBody>
          <a:bodyPr/>
          <a:lstStyle/>
          <a:p>
            <a:r>
              <a:rPr lang="en-US" dirty="0" smtClean="0"/>
              <a:t>GAMs for Classification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6"/>
            <a:ext cx="8308975" cy="364863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4" y="5559700"/>
            <a:ext cx="6483279" cy="68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14" y="2659262"/>
            <a:ext cx="7836542" cy="2843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733123"/>
          </a:xfrm>
        </p:spPr>
        <p:txBody>
          <a:bodyPr/>
          <a:lstStyle/>
          <a:p>
            <a:r>
              <a:rPr lang="en-US" dirty="0" smtClean="0"/>
              <a:t>GAMs for Classification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6"/>
            <a:ext cx="8308975" cy="364863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4" y="5559700"/>
            <a:ext cx="6483279" cy="688700"/>
          </a:xfrm>
          <a:prstGeom prst="leftArrow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14" y="2659262"/>
            <a:ext cx="7836542" cy="28431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91896" y="6087890"/>
            <a:ext cx="452546" cy="291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46631" y="6195208"/>
            <a:ext cx="17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Linear function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733123"/>
          </a:xfrm>
        </p:spPr>
        <p:txBody>
          <a:bodyPr/>
          <a:lstStyle/>
          <a:p>
            <a:r>
              <a:rPr lang="en-US" dirty="0" smtClean="0"/>
              <a:t>GAMs for Classification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6"/>
            <a:ext cx="8308975" cy="364863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4" y="5559700"/>
            <a:ext cx="6483279" cy="688700"/>
          </a:xfrm>
          <a:prstGeom prst="leftArrow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14" y="2659262"/>
            <a:ext cx="7836542" cy="28431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981587" y="6100188"/>
            <a:ext cx="452546" cy="291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59759" y="6054259"/>
            <a:ext cx="286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Smoothing spline with 5 </a:t>
            </a:r>
            <a:r>
              <a:rPr lang="en-US" b="1" dirty="0" err="1" smtClean="0">
                <a:solidFill>
                  <a:srgbClr val="FF0000"/>
                </a:solidFill>
              </a:rPr>
              <a:t>df</a:t>
            </a:r>
            <a:r>
              <a:rPr lang="en-US" b="1" dirty="0" smtClean="0">
                <a:solidFill>
                  <a:srgbClr val="FF0000"/>
                </a:solidFill>
              </a:rPr>
              <a:t> function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733123"/>
          </a:xfrm>
        </p:spPr>
        <p:txBody>
          <a:bodyPr/>
          <a:lstStyle/>
          <a:p>
            <a:r>
              <a:rPr lang="en-US" dirty="0" smtClean="0"/>
              <a:t>GAMs for Classification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6"/>
            <a:ext cx="8308975" cy="364863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4" y="5559700"/>
            <a:ext cx="6483279" cy="688700"/>
          </a:xfrm>
          <a:prstGeom prst="leftArrow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14" y="2659262"/>
            <a:ext cx="7836542" cy="28431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072886" y="6049216"/>
            <a:ext cx="481744" cy="199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2255" y="6238925"/>
            <a:ext cx="205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Step function (dummy variables)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of GAMs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Allow us </a:t>
            </a:r>
            <a:r>
              <a:rPr lang="en-US" dirty="0">
                <a:solidFill>
                  <a:schemeClr val="tx1"/>
                </a:solidFill>
              </a:rPr>
              <a:t>to fit a non-</a:t>
            </a:r>
            <a:r>
              <a:rPr lang="en-US" dirty="0" smtClean="0">
                <a:solidFill>
                  <a:schemeClr val="tx1"/>
                </a:solidFill>
              </a:rPr>
              <a:t>linear </a:t>
            </a:r>
            <a:r>
              <a:rPr lang="en-US" dirty="0" err="1" smtClean="0">
                <a:solidFill>
                  <a:schemeClr val="tx1"/>
                </a:solidFill>
                <a:latin typeface="Apple Chancery"/>
                <a:cs typeface="Apple Chancery"/>
              </a:rPr>
              <a:t>f</a:t>
            </a:r>
            <a:r>
              <a:rPr lang="en-US" baseline="-25000" dirty="0" err="1" smtClean="0">
                <a:solidFill>
                  <a:schemeClr val="tx1"/>
                </a:solidFill>
                <a:latin typeface="Apple Chancery"/>
                <a:cs typeface="Apple Chancery"/>
              </a:rPr>
              <a:t>j</a:t>
            </a:r>
            <a:r>
              <a:rPr lang="en-US" dirty="0" smtClean="0">
                <a:solidFill>
                  <a:schemeClr val="tx1"/>
                </a:solidFill>
              </a:rPr>
              <a:t> for </a:t>
            </a: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 err="1" smtClean="0">
                <a:solidFill>
                  <a:schemeClr val="tx1"/>
                </a:solidFill>
                <a:latin typeface="Apple Chancery"/>
                <a:cs typeface="Apple Chancery"/>
              </a:rPr>
              <a:t>X</a:t>
            </a:r>
            <a:r>
              <a:rPr lang="en-US" baseline="-25000" dirty="0" err="1" smtClean="0">
                <a:solidFill>
                  <a:schemeClr val="tx1"/>
                </a:solidFill>
                <a:latin typeface="Apple Chancery"/>
                <a:cs typeface="Apple Chancery"/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pPr lvl="1"/>
            <a:r>
              <a:rPr lang="en-US" dirty="0" smtClean="0"/>
              <a:t>GAM model </a:t>
            </a:r>
            <a:r>
              <a:rPr lang="en-US" dirty="0"/>
              <a:t>non-linear relationships that standard linear </a:t>
            </a:r>
            <a:r>
              <a:rPr lang="en-US" dirty="0" smtClean="0"/>
              <a:t>regression </a:t>
            </a:r>
            <a:r>
              <a:rPr lang="en-US" dirty="0"/>
              <a:t>will </a:t>
            </a:r>
            <a:r>
              <a:rPr lang="en-US" dirty="0" smtClean="0"/>
              <a:t>miss</a:t>
            </a:r>
          </a:p>
          <a:p>
            <a:pPr lvl="1"/>
            <a:r>
              <a:rPr lang="en-US" dirty="0" smtClean="0"/>
              <a:t>No need for manual trying of </a:t>
            </a:r>
            <a:r>
              <a:rPr lang="en-US" dirty="0"/>
              <a:t>different transformations on each variable individually.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non-linear fits can potentially make more accurate predictions for the response Y . </a:t>
            </a:r>
          </a:p>
          <a:p>
            <a:r>
              <a:rPr lang="en-US" dirty="0" smtClean="0"/>
              <a:t>Useful for inference:</a:t>
            </a:r>
          </a:p>
          <a:p>
            <a:pPr lvl="1"/>
            <a:r>
              <a:rPr lang="en-US" dirty="0" smtClean="0"/>
              <a:t>GAM’s model is </a:t>
            </a:r>
            <a:r>
              <a:rPr lang="en-US" dirty="0"/>
              <a:t>additive, we can still examine the effect of each</a:t>
            </a:r>
            <a:r>
              <a:rPr lang="en-US" dirty="0">
                <a:latin typeface="Apple Chancery"/>
                <a:cs typeface="Apple Chancery"/>
              </a:rPr>
              <a:t> </a:t>
            </a:r>
            <a:r>
              <a:rPr lang="en-US" dirty="0" err="1">
                <a:latin typeface="Apple Chancery"/>
                <a:cs typeface="Apple Chancery"/>
              </a:rPr>
              <a:t>Xj</a:t>
            </a:r>
            <a:r>
              <a:rPr lang="en-US" dirty="0">
                <a:latin typeface="Apple Chancery"/>
                <a:cs typeface="Apple Chancery"/>
              </a:rPr>
              <a:t> </a:t>
            </a:r>
            <a:r>
              <a:rPr lang="en-US" dirty="0"/>
              <a:t>on </a:t>
            </a:r>
            <a:r>
              <a:rPr lang="en-US" dirty="0">
                <a:latin typeface="Apple Chancery"/>
                <a:cs typeface="Apple Chancery"/>
              </a:rPr>
              <a:t>Y</a:t>
            </a:r>
            <a:r>
              <a:rPr lang="en-US" dirty="0"/>
              <a:t> individually while holding </a:t>
            </a:r>
            <a:r>
              <a:rPr lang="en-US" dirty="0" smtClean="0"/>
              <a:t>other </a:t>
            </a:r>
            <a:r>
              <a:rPr lang="en-US" dirty="0"/>
              <a:t>variables fixed. </a:t>
            </a:r>
          </a:p>
        </p:txBody>
      </p:sp>
    </p:spTree>
    <p:extLst>
      <p:ext uri="{BB962C8B-B14F-4D97-AF65-F5344CB8AC3E}">
        <p14:creationId xmlns:p14="http://schemas.microsoft.com/office/powerpoint/2010/main" val="2812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 of GAMs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r>
              <a:rPr lang="en-US" dirty="0" smtClean="0"/>
              <a:t> is the main limitation –important interaction missed-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258" y="4356099"/>
            <a:ext cx="1612900" cy="1892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see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914" y="2755900"/>
            <a:ext cx="8152996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 of GAMs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r>
              <a:rPr lang="en-US" dirty="0" smtClean="0"/>
              <a:t> is the main limitation –important interaction missed-</a:t>
            </a:r>
          </a:p>
          <a:p>
            <a:pPr lvl="1"/>
            <a:r>
              <a:rPr lang="en-US" dirty="0" smtClean="0"/>
              <a:t>But: we can manually add interaction terms (as for linear regression)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269" y="4262983"/>
            <a:ext cx="3261115" cy="1836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see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regression and GAM models in 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need the following packages:</a:t>
            </a:r>
          </a:p>
          <a:p>
            <a:pPr lvl="1"/>
            <a:r>
              <a:rPr lang="en-US" dirty="0" err="1" smtClean="0"/>
              <a:t>Modreg</a:t>
            </a:r>
            <a:r>
              <a:rPr lang="en-US" dirty="0" smtClean="0"/>
              <a:t> for local regression [Loess() function] or </a:t>
            </a:r>
            <a:r>
              <a:rPr lang="en-US" dirty="0" err="1" smtClean="0"/>
              <a:t>lowess</a:t>
            </a:r>
            <a:r>
              <a:rPr lang="en-US" dirty="0" smtClean="0"/>
              <a:t>() in {base}, </a:t>
            </a:r>
            <a:r>
              <a:rPr lang="en-US" dirty="0" err="1" smtClean="0"/>
              <a:t>locfit</a:t>
            </a:r>
            <a:r>
              <a:rPr lang="en-US" dirty="0" smtClean="0"/>
              <a:t>() {</a:t>
            </a:r>
            <a:r>
              <a:rPr lang="en-US" dirty="0" err="1" smtClean="0"/>
              <a:t>locfit</a:t>
            </a:r>
            <a:r>
              <a:rPr lang="en-US" dirty="0" smtClean="0"/>
              <a:t>}	</a:t>
            </a:r>
          </a:p>
          <a:p>
            <a:pPr lvl="1"/>
            <a:r>
              <a:rPr lang="en-US" dirty="0" smtClean="0"/>
              <a:t>Splines for GAM with natural splines only [ ns() function]</a:t>
            </a:r>
          </a:p>
          <a:p>
            <a:pPr lvl="1"/>
            <a:r>
              <a:rPr lang="en-US" dirty="0" smtClean="0"/>
              <a:t>GAM for GAM model with smoothing splines [ s() function ], local regression [ lo() function]</a:t>
            </a:r>
          </a:p>
          <a:p>
            <a:pPr lvl="1"/>
            <a:r>
              <a:rPr lang="en-US" dirty="0" smtClean="0"/>
              <a:t>Plotting using </a:t>
            </a:r>
            <a:r>
              <a:rPr lang="en-US" dirty="0" err="1" smtClean="0"/>
              <a:t>plot.gam</a:t>
            </a:r>
            <a:r>
              <a:rPr lang="en-US" dirty="0" smtClean="0"/>
              <a:t> {GAM}, plot {</a:t>
            </a:r>
            <a:r>
              <a:rPr lang="en-US" dirty="0" err="1" smtClean="0"/>
              <a:t>Akima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I() function for </a:t>
            </a:r>
            <a:r>
              <a:rPr lang="en-US" dirty="0" err="1" smtClean="0"/>
              <a:t>dicotomy</a:t>
            </a:r>
            <a:r>
              <a:rPr lang="en-US" dirty="0" smtClean="0"/>
              <a:t>  [Base]</a:t>
            </a:r>
          </a:p>
          <a:p>
            <a:pPr lvl="1"/>
            <a:r>
              <a:rPr lang="en-US" dirty="0" smtClean="0"/>
              <a:t>Note: in SAS use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smtClean="0"/>
              <a:t>GAM for the regression  </a:t>
            </a:r>
            <a:r>
              <a:rPr lang="en-US" dirty="0"/>
              <a:t>and </a:t>
            </a:r>
            <a:r>
              <a:rPr lang="en-US" dirty="0" err="1"/>
              <a:t>Proc</a:t>
            </a:r>
            <a:r>
              <a:rPr lang="en-US" dirty="0"/>
              <a:t> g3d for the graphs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5" y="1398494"/>
            <a:ext cx="6816588" cy="498299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1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3940625" y="-1758434"/>
            <a:ext cx="856851" cy="484990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Lists of R packages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51721" r="-51721"/>
          <a:stretch>
            <a:fillRect/>
          </a:stretch>
        </p:blipFill>
        <p:spPr>
          <a:xfrm>
            <a:off x="-416177" y="1299334"/>
            <a:ext cx="9160549" cy="4949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3</a:t>
            </a:r>
            <a:endParaRPr lang="en-US" dirty="0"/>
          </a:p>
        </p:txBody>
      </p:sp>
      <p:sp>
        <p:nvSpPr>
          <p:cNvPr id="6" name="Vertical Title 1"/>
          <p:cNvSpPr txBox="1">
            <a:spLocks/>
          </p:cNvSpPr>
          <p:nvPr/>
        </p:nvSpPr>
        <p:spPr>
          <a:xfrm>
            <a:off x="7440705" y="1398494"/>
            <a:ext cx="1447800" cy="4849906"/>
          </a:xfrm>
          <a:prstGeom prst="rect">
            <a:avLst/>
          </a:prstGeom>
        </p:spPr>
        <p:txBody>
          <a:bodyPr vert="eaVert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do GAM in 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How to do GAM in 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69" y="1398495"/>
            <a:ext cx="5916052" cy="4324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reference no. 3</a:t>
            </a:r>
            <a:endParaRPr lang="en-US" dirty="0"/>
          </a:p>
        </p:txBody>
      </p:sp>
      <p:sp>
        <p:nvSpPr>
          <p:cNvPr id="6" name="Vertical Title 1"/>
          <p:cNvSpPr txBox="1">
            <a:spLocks/>
          </p:cNvSpPr>
          <p:nvPr/>
        </p:nvSpPr>
        <p:spPr>
          <a:xfrm rot="16200000">
            <a:off x="3940625" y="-1758434"/>
            <a:ext cx="856851" cy="4849906"/>
          </a:xfrm>
          <a:prstGeom prst="rect">
            <a:avLst/>
          </a:prstGeom>
        </p:spPr>
        <p:txBody>
          <a:bodyPr vert="eaVert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</a:rPr>
              <a:t>List of R packages  </a:t>
            </a:r>
            <a:r>
              <a:rPr lang="en-US" dirty="0" err="1" smtClean="0">
                <a:solidFill>
                  <a:schemeClr val="tx2"/>
                </a:solidFill>
              </a:rPr>
              <a:t>cont</a:t>
            </a:r>
            <a:r>
              <a:rPr lang="en-US" dirty="0" smtClean="0">
                <a:solidFill>
                  <a:schemeClr val="tx2"/>
                </a:solidFill>
              </a:rPr>
              <a:t>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GAMs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Incorporate </a:t>
            </a:r>
            <a:r>
              <a:rPr lang="en-US" dirty="0"/>
              <a:t>nonlinear predictor effects into </a:t>
            </a:r>
            <a:r>
              <a:rPr lang="en-US" dirty="0" smtClean="0"/>
              <a:t>otherwise </a:t>
            </a:r>
            <a:r>
              <a:rPr lang="en-US" dirty="0"/>
              <a:t>linear models. </a:t>
            </a:r>
            <a:endParaRPr lang="en-US" dirty="0" smtClean="0"/>
          </a:p>
          <a:p>
            <a:r>
              <a:rPr lang="en-US" dirty="0"/>
              <a:t>K</a:t>
            </a:r>
            <a:r>
              <a:rPr lang="en-US" dirty="0" smtClean="0"/>
              <a:t>eep </a:t>
            </a:r>
            <a:r>
              <a:rPr lang="en-US" dirty="0"/>
              <a:t>within the linear and generalized linear </a:t>
            </a:r>
            <a:r>
              <a:rPr lang="en-US" dirty="0" smtClean="0"/>
              <a:t>frameworks.</a:t>
            </a:r>
          </a:p>
          <a:p>
            <a:r>
              <a:rPr lang="en-US" dirty="0" smtClean="0"/>
              <a:t>new </a:t>
            </a:r>
            <a:r>
              <a:rPr lang="en-US" dirty="0"/>
              <a:t>avenues of model </a:t>
            </a:r>
            <a:r>
              <a:rPr lang="en-US" dirty="0" smtClean="0"/>
              <a:t>exploration with possibility of  </a:t>
            </a:r>
            <a:r>
              <a:rPr lang="en-US" dirty="0"/>
              <a:t>improved results.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56" y="2012084"/>
            <a:ext cx="5080000" cy="393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9777" y="6277515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see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937513"/>
          </a:xfrm>
        </p:spPr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Introduction to Statistical Learning by Gareth James et al., Springer 2013</a:t>
            </a:r>
          </a:p>
          <a:p>
            <a:r>
              <a:rPr lang="en-US" dirty="0" smtClean="0"/>
              <a:t>Generalized Additive Model by  </a:t>
            </a:r>
            <a:r>
              <a:rPr lang="en-US" dirty="0" err="1" smtClean="0"/>
              <a:t>Huimin</a:t>
            </a:r>
            <a:r>
              <a:rPr lang="en-US" dirty="0" smtClean="0"/>
              <a:t> Liu, U of Minnesota- Duluth 2008</a:t>
            </a:r>
          </a:p>
          <a:p>
            <a:r>
              <a:rPr lang="en-US" dirty="0" smtClean="0"/>
              <a:t>Generalized Additive Models by Michael Clark, U of Notre Dame 2012</a:t>
            </a:r>
          </a:p>
          <a:p>
            <a:r>
              <a:rPr lang="en-US" dirty="0" smtClean="0"/>
              <a:t>Images :</a:t>
            </a:r>
          </a:p>
          <a:p>
            <a:pPr lvl="1"/>
            <a:r>
              <a:rPr lang="en-US" dirty="0"/>
              <a:t>Pigeons: </a:t>
            </a:r>
            <a:r>
              <a:rPr lang="en-US" sz="1600" u="sng" dirty="0">
                <a:solidFill>
                  <a:srgbClr val="263B86"/>
                </a:solidFill>
              </a:rPr>
              <a:t>http://</a:t>
            </a:r>
            <a:r>
              <a:rPr lang="en-US" sz="1600" u="sng" dirty="0" err="1">
                <a:solidFill>
                  <a:srgbClr val="263B86"/>
                </a:solidFill>
              </a:rPr>
              <a:t>www.allacronyms.com</a:t>
            </a:r>
            <a:r>
              <a:rPr lang="en-US" sz="1600" u="sng" dirty="0">
                <a:solidFill>
                  <a:srgbClr val="263B86"/>
                </a:solidFill>
              </a:rPr>
              <a:t>/_medical/GAM/</a:t>
            </a:r>
            <a:r>
              <a:rPr lang="en-US" sz="1600" u="sng" dirty="0" err="1">
                <a:solidFill>
                  <a:srgbClr val="263B86"/>
                </a:solidFill>
              </a:rPr>
              <a:t>Generalized_Additive_Models</a:t>
            </a:r>
            <a:endParaRPr lang="en-US" sz="1600" u="sng" dirty="0">
              <a:solidFill>
                <a:srgbClr val="263B86"/>
              </a:solidFill>
            </a:endParaRPr>
          </a:p>
          <a:p>
            <a:pPr lvl="1"/>
            <a:r>
              <a:rPr lang="en-US" dirty="0" smtClean="0"/>
              <a:t>Simpson</a:t>
            </a:r>
            <a:r>
              <a:rPr lang="en-US" dirty="0"/>
              <a:t>: </a:t>
            </a:r>
            <a:r>
              <a:rPr lang="en-US" u="sng" dirty="0">
                <a:solidFill>
                  <a:srgbClr val="263B86"/>
                </a:solidFill>
              </a:rPr>
              <a:t>https://lmdaviswrites.wordpress.com/2014/08/25</a:t>
            </a:r>
            <a:r>
              <a:rPr lang="en-US" u="sng" dirty="0" smtClean="0">
                <a:solidFill>
                  <a:srgbClr val="263B86"/>
                </a:solidFill>
              </a:rPr>
              <a:t>/</a:t>
            </a:r>
            <a:r>
              <a:rPr lang="en-US" dirty="0" smtClean="0">
                <a:solidFill>
                  <a:srgbClr val="263B86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rgbClr val="263B86"/>
                </a:solidFill>
              </a:rPr>
              <a:t>  </a:t>
            </a:r>
            <a:r>
              <a:rPr lang="en-US" u="sng" dirty="0" smtClean="0">
                <a:solidFill>
                  <a:srgbClr val="263B86"/>
                </a:solidFill>
              </a:rPr>
              <a:t>https</a:t>
            </a:r>
            <a:r>
              <a:rPr lang="en-US" u="sng" dirty="0">
                <a:solidFill>
                  <a:srgbClr val="263B86"/>
                </a:solidFill>
              </a:rPr>
              <a:t>://spring2013animationseminar.wordpress.com/2013/02/15/february-20-david-isaacs/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Thank You: </a:t>
            </a:r>
            <a:r>
              <a:rPr lang="en-US" u="sng" dirty="0" smtClean="0">
                <a:solidFill>
                  <a:srgbClr val="263B86"/>
                </a:solidFill>
              </a:rPr>
              <a:t>http</a:t>
            </a:r>
            <a:r>
              <a:rPr lang="en-US" u="sng" dirty="0">
                <a:solidFill>
                  <a:srgbClr val="263B86"/>
                </a:solidFill>
              </a:rPr>
              <a:t>://blogs.imediaconnection.com/files/2013/11/owl-chalkboard-thank-</a:t>
            </a:r>
            <a:r>
              <a:rPr lang="en-US" u="sng" dirty="0" err="1" smtClean="0">
                <a:solidFill>
                  <a:srgbClr val="263B86"/>
                </a:solidFill>
              </a:rPr>
              <a:t>you.png</a:t>
            </a:r>
            <a:endParaRPr lang="en-US" u="sng" dirty="0" smtClean="0">
              <a:solidFill>
                <a:srgbClr val="263B86"/>
              </a:solidFill>
            </a:endParaRPr>
          </a:p>
          <a:p>
            <a:pPr marL="0" indent="0">
              <a:buNone/>
            </a:pPr>
            <a:endParaRPr lang="en-US" u="sng" dirty="0" smtClean="0">
              <a:solidFill>
                <a:srgbClr val="263B8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Method best fit the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2756647"/>
            <a:ext cx="3976989" cy="3337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201" y="2756647"/>
            <a:ext cx="4209699" cy="3539974"/>
          </a:xfrm>
          <a:prstGeom prst="rect">
            <a:avLst/>
          </a:prstGeom>
        </p:spPr>
      </p:pic>
      <p:sp>
        <p:nvSpPr>
          <p:cNvPr id="15" name="Content Placeholder 14"/>
          <p:cNvSpPr txBox="1">
            <a:spLocks noGrp="1"/>
          </p:cNvSpPr>
          <p:nvPr>
            <p:ph idx="1"/>
          </p:nvPr>
        </p:nvSpPr>
        <p:spPr>
          <a:xfrm>
            <a:off x="605704" y="2599765"/>
            <a:ext cx="318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Linear regression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Content Placeholder 14"/>
          <p:cNvSpPr txBox="1">
            <a:spLocks/>
          </p:cNvSpPr>
          <p:nvPr/>
        </p:nvSpPr>
        <p:spPr>
          <a:xfrm>
            <a:off x="5172124" y="2599765"/>
            <a:ext cx="318985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Polynomial regression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local regression?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3007445"/>
            <a:ext cx="4325706" cy="29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4"/>
          <p:cNvSpPr txBox="1">
            <a:spLocks noGrp="1"/>
          </p:cNvSpPr>
          <p:nvPr>
            <p:ph idx="1"/>
          </p:nvPr>
        </p:nvSpPr>
        <p:spPr>
          <a:xfrm>
            <a:off x="4554665" y="2785843"/>
            <a:ext cx="4170235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Lowess</a:t>
            </a:r>
            <a:r>
              <a:rPr lang="en-US" b="1" dirty="0" smtClean="0">
                <a:solidFill>
                  <a:srgbClr val="FF0000"/>
                </a:solidFill>
              </a:rPr>
              <a:t> compared to linear </a:t>
            </a:r>
            <a:r>
              <a:rPr lang="en-US" b="1" dirty="0" err="1" smtClean="0">
                <a:solidFill>
                  <a:srgbClr val="FF0000"/>
                </a:solidFill>
              </a:rPr>
              <a:t>regession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9" y="3185953"/>
            <a:ext cx="4325706" cy="2919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202" y="3465092"/>
            <a:ext cx="3644697" cy="2640712"/>
          </a:xfrm>
          <a:prstGeom prst="rect">
            <a:avLst/>
          </a:prstGeom>
        </p:spPr>
      </p:pic>
      <p:sp>
        <p:nvSpPr>
          <p:cNvPr id="20" name="Content Placeholder 14"/>
          <p:cNvSpPr txBox="1">
            <a:spLocks/>
          </p:cNvSpPr>
          <p:nvPr/>
        </p:nvSpPr>
        <p:spPr>
          <a:xfrm>
            <a:off x="145983" y="2772272"/>
            <a:ext cx="4440177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Raw Data with neighbors of X=3 highlighted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642466"/>
            <a:ext cx="8308975" cy="360593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 Gather fraction</a:t>
            </a:r>
            <a:r>
              <a:rPr lang="en-US" sz="2100" b="1" dirty="0">
                <a:latin typeface="Apple Chancery"/>
                <a:cs typeface="Apple Chancery"/>
              </a:rPr>
              <a:t> S </a:t>
            </a:r>
            <a:r>
              <a:rPr lang="en-US" dirty="0" smtClean="0"/>
              <a:t>of the observation (training points) </a:t>
            </a:r>
            <a:r>
              <a:rPr lang="en-US" dirty="0"/>
              <a:t>with </a:t>
            </a:r>
            <a:r>
              <a:rPr lang="en-US" dirty="0">
                <a:latin typeface="Apple Chancery"/>
                <a:cs typeface="Apple Chancery"/>
              </a:rPr>
              <a:t>X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 smtClean="0"/>
              <a:t> close to </a:t>
            </a:r>
            <a:r>
              <a:rPr lang="en-US" dirty="0">
                <a:latin typeface="Apple Chancery"/>
                <a:cs typeface="Apple Chancery"/>
              </a:rPr>
              <a:t>X</a:t>
            </a:r>
            <a:r>
              <a:rPr lang="en-US" baseline="-25000" dirty="0" smtClean="0"/>
              <a:t>0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Assign</a:t>
            </a:r>
            <a:r>
              <a:rPr lang="en-US" baseline="-25000" dirty="0" smtClean="0"/>
              <a:t> </a:t>
            </a:r>
            <a:r>
              <a:rPr lang="en-US" dirty="0" smtClean="0"/>
              <a:t>a weight to each point in the neighborhood.</a:t>
            </a:r>
          </a:p>
          <a:p>
            <a:pPr lvl="2">
              <a:buFont typeface="Wingdings" charset="2"/>
              <a:buChar char="§"/>
            </a:pPr>
            <a:r>
              <a:rPr lang="en-US" dirty="0" smtClean="0"/>
              <a:t>The closest points have higher weight.</a:t>
            </a:r>
          </a:p>
          <a:p>
            <a:pPr lvl="2">
              <a:buFont typeface="Wingdings" charset="2"/>
              <a:buChar char="§"/>
            </a:pPr>
            <a:r>
              <a:rPr lang="en-US" dirty="0" smtClean="0"/>
              <a:t>The furthest point has weight of zero</a:t>
            </a: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Fit Weighted least regression of </a:t>
            </a:r>
            <a:r>
              <a:rPr lang="en-US" dirty="0" err="1" smtClean="0">
                <a:latin typeface="Apple Chancery"/>
                <a:cs typeface="Apple Chancery"/>
              </a:rPr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on </a:t>
            </a:r>
            <a:r>
              <a:rPr lang="en-US" dirty="0">
                <a:latin typeface="Apple Chancery"/>
                <a:cs typeface="Apple Chancery"/>
              </a:rPr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using these weights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The fitted value at </a:t>
            </a:r>
            <a:r>
              <a:rPr lang="en-US" dirty="0" smtClean="0">
                <a:latin typeface="Apple Chancery"/>
                <a:cs typeface="Apple Chancery"/>
              </a:rPr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  is   </a:t>
            </a:r>
            <a:endParaRPr lang="en-US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15925" y="1456765"/>
            <a:ext cx="8308975" cy="8353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Algorithm for Local Regression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763476"/>
            <a:ext cx="2476985" cy="441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884" y="4635361"/>
            <a:ext cx="3242484" cy="930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250" y="5844345"/>
            <a:ext cx="2118079" cy="4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Regression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weighted least squares regression model</a:t>
            </a:r>
          </a:p>
          <a:p>
            <a:r>
              <a:rPr lang="en-US" dirty="0" smtClean="0"/>
              <a:t>A new model for each new point</a:t>
            </a:r>
          </a:p>
          <a:p>
            <a:r>
              <a:rPr lang="en-US" dirty="0" smtClean="0"/>
              <a:t>Can generalize naturally in two dimensional space (bivariate model)</a:t>
            </a:r>
          </a:p>
          <a:p>
            <a:r>
              <a:rPr lang="en-US" dirty="0"/>
              <a:t>S</a:t>
            </a:r>
            <a:r>
              <a:rPr lang="en-US" dirty="0" smtClean="0"/>
              <a:t>imilar </a:t>
            </a:r>
            <a:r>
              <a:rPr lang="en-US" dirty="0"/>
              <a:t>to </a:t>
            </a:r>
            <a:r>
              <a:rPr lang="en-US" b="1" dirty="0"/>
              <a:t>nearest </a:t>
            </a:r>
            <a:r>
              <a:rPr lang="en-US" b="1" dirty="0" smtClean="0"/>
              <a:t>neighbors</a:t>
            </a:r>
            <a:r>
              <a:rPr lang="en-US" dirty="0" smtClean="0"/>
              <a:t> in:</a:t>
            </a:r>
          </a:p>
          <a:p>
            <a:pPr lvl="1"/>
            <a:r>
              <a:rPr lang="en-US" dirty="0"/>
              <a:t>A memory based  procedure i.e. it need all training data every time you need </a:t>
            </a:r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Perform poorly in high dimensional space (&gt; 3 or 4) –few observation close to </a:t>
            </a:r>
            <a:r>
              <a:rPr lang="en-US" dirty="0" smtClean="0">
                <a:latin typeface="Apple Chancery"/>
                <a:cs typeface="Apple Chancery"/>
              </a:rPr>
              <a:t>X</a:t>
            </a:r>
            <a:r>
              <a:rPr lang="en-US" baseline="-25000" dirty="0" smtClean="0"/>
              <a:t>0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for model building: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 </a:t>
            </a:r>
            <a:r>
              <a:rPr lang="en-US" sz="1800" dirty="0">
                <a:latin typeface="Apple Chancery"/>
                <a:cs typeface="Apple Chancery"/>
              </a:rPr>
              <a:t>S</a:t>
            </a:r>
            <a:r>
              <a:rPr lang="en-US" dirty="0" smtClean="0"/>
              <a:t> determine the flexibility of the model (similar to Lambda </a:t>
            </a:r>
            <a:r>
              <a:rPr lang="en-US" dirty="0" err="1" smtClean="0"/>
              <a:t>tunning</a:t>
            </a:r>
            <a:r>
              <a:rPr lang="en-US" dirty="0" smtClean="0"/>
              <a:t> parameter for the spline)</a:t>
            </a:r>
          </a:p>
          <a:p>
            <a:pPr lvl="1"/>
            <a:r>
              <a:rPr lang="en-US" dirty="0" smtClean="0"/>
              <a:t>Small </a:t>
            </a:r>
            <a:r>
              <a:rPr lang="en-US" dirty="0">
                <a:latin typeface="Apple Chancery"/>
                <a:cs typeface="Apple Chancery"/>
              </a:rPr>
              <a:t>S</a:t>
            </a:r>
            <a:r>
              <a:rPr lang="en-US" dirty="0" smtClean="0"/>
              <a:t>: local and wiggly fit</a:t>
            </a:r>
          </a:p>
          <a:p>
            <a:pPr lvl="1"/>
            <a:r>
              <a:rPr lang="en-US" dirty="0" smtClean="0"/>
              <a:t>Large </a:t>
            </a:r>
            <a:r>
              <a:rPr lang="en-US" dirty="0" smtClean="0">
                <a:latin typeface="Apple Chancery"/>
                <a:cs typeface="Apple Chancery"/>
              </a:rPr>
              <a:t>S</a:t>
            </a:r>
            <a:r>
              <a:rPr lang="en-US" dirty="0" smtClean="0"/>
              <a:t>: more global fit </a:t>
            </a:r>
          </a:p>
          <a:p>
            <a:pPr lvl="1"/>
            <a:r>
              <a:rPr lang="en-US" dirty="0" smtClean="0"/>
              <a:t>Can be determined based on </a:t>
            </a:r>
            <a:r>
              <a:rPr lang="en-US" b="1" dirty="0" smtClean="0"/>
              <a:t>cross validation </a:t>
            </a:r>
            <a:r>
              <a:rPr lang="en-US" dirty="0" smtClean="0"/>
              <a:t>or </a:t>
            </a:r>
            <a:r>
              <a:rPr lang="en-US" b="1" dirty="0" smtClean="0"/>
              <a:t>specify</a:t>
            </a:r>
            <a:r>
              <a:rPr lang="en-US" dirty="0" smtClean="0"/>
              <a:t>  directly </a:t>
            </a:r>
          </a:p>
          <a:p>
            <a:r>
              <a:rPr lang="en-US" dirty="0" smtClean="0"/>
              <a:t>Weighting function</a:t>
            </a:r>
            <a:r>
              <a:rPr lang="en-US" b="1" dirty="0" smtClean="0"/>
              <a:t> </a:t>
            </a:r>
            <a:r>
              <a:rPr lang="en-US" b="1" dirty="0" smtClean="0">
                <a:latin typeface="Apple Chancery"/>
                <a:cs typeface="Apple Chancery"/>
              </a:rPr>
              <a:t>K</a:t>
            </a:r>
          </a:p>
          <a:p>
            <a:r>
              <a:rPr lang="en-US" dirty="0" smtClean="0"/>
              <a:t>Choose to fit a Linear, constant, or quadratic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492</TotalTime>
  <Words>1660</Words>
  <Application>Microsoft Office PowerPoint</Application>
  <PresentationFormat>On-screen Show (4:3)</PresentationFormat>
  <Paragraphs>198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Apple Chancery</vt:lpstr>
      <vt:lpstr>Calibri</vt:lpstr>
      <vt:lpstr>Wingdings</vt:lpstr>
      <vt:lpstr>Expo</vt:lpstr>
      <vt:lpstr>Local Regression and Generalized Additive Models</vt:lpstr>
      <vt:lpstr>Intro to Local Regression</vt:lpstr>
      <vt:lpstr>PowerPoint Presentation</vt:lpstr>
      <vt:lpstr>Which Method best fit the data?</vt:lpstr>
      <vt:lpstr>How about local regression?</vt:lpstr>
      <vt:lpstr>PowerPoint Presentation</vt:lpstr>
      <vt:lpstr>Algorithm for Local Regression</vt:lpstr>
      <vt:lpstr>Local Regression :</vt:lpstr>
      <vt:lpstr>Choices for model building:</vt:lpstr>
      <vt:lpstr>PowerPoint Presentation</vt:lpstr>
      <vt:lpstr>PowerPoint Presentation</vt:lpstr>
      <vt:lpstr>PowerPoint Presentation</vt:lpstr>
      <vt:lpstr>GAM</vt:lpstr>
      <vt:lpstr>Generalized Additive Models (GAMs)</vt:lpstr>
      <vt:lpstr>Models Summary</vt:lpstr>
      <vt:lpstr>PowerPoint Presentation</vt:lpstr>
      <vt:lpstr>PowerPoint Presentation</vt:lpstr>
      <vt:lpstr>PowerPoint Presentation</vt:lpstr>
      <vt:lpstr>GAMs for regression problems</vt:lpstr>
      <vt:lpstr>Example</vt:lpstr>
      <vt:lpstr>PowerPoint Presentation</vt:lpstr>
      <vt:lpstr>Example</vt:lpstr>
      <vt:lpstr>GAMs for Classification Problems</vt:lpstr>
      <vt:lpstr>GAMs for Classification Problems</vt:lpstr>
      <vt:lpstr>GAMs for Classification Problems</vt:lpstr>
      <vt:lpstr>GAMs for Classification Problems</vt:lpstr>
      <vt:lpstr>GAMs for Classification Problems</vt:lpstr>
      <vt:lpstr>Pros of GAMs</vt:lpstr>
      <vt:lpstr>Cons of GAMs cont…</vt:lpstr>
      <vt:lpstr>Cons of GAMs cont…</vt:lpstr>
      <vt:lpstr>Local regression and GAM models in R</vt:lpstr>
      <vt:lpstr>PowerPoint Presentation</vt:lpstr>
      <vt:lpstr>Lists of R packages</vt:lpstr>
      <vt:lpstr>How to do GAM in R?</vt:lpstr>
      <vt:lpstr>GAMs </vt:lpstr>
      <vt:lpstr>PowerPoint Presentation</vt:lpstr>
      <vt:lpstr>References</vt:lpstr>
    </vt:vector>
  </TitlesOfParts>
  <Company>University of Utah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Regression and Generalized Additive Models</dc:title>
  <dc:creator>Ragheed Al-Dulaimi</dc:creator>
  <cp:lastModifiedBy>RAGHEED AL-DULAIMI</cp:lastModifiedBy>
  <cp:revision>42</cp:revision>
  <dcterms:created xsi:type="dcterms:W3CDTF">2015-02-27T03:46:09Z</dcterms:created>
  <dcterms:modified xsi:type="dcterms:W3CDTF">2015-03-20T23:36:15Z</dcterms:modified>
</cp:coreProperties>
</file>